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Average"/>
      <p:regular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verage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aleway-bold.fntdata"/><Relationship Id="rId14" Type="http://schemas.openxmlformats.org/officeDocument/2006/relationships/slide" Target="slides/slide10.xml"/><Relationship Id="rId36" Type="http://schemas.openxmlformats.org/officeDocument/2006/relationships/font" Target="fonts/Raleway-regular.fntdata"/><Relationship Id="rId17" Type="http://schemas.openxmlformats.org/officeDocument/2006/relationships/slide" Target="slides/slide13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2.xml"/><Relationship Id="rId38" Type="http://schemas.openxmlformats.org/officeDocument/2006/relationships/font" Target="fonts/Raleway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Luis</a:t>
            </a:r>
            <a:endParaRPr/>
          </a:p>
        </p:txBody>
      </p:sp>
      <p:sp>
        <p:nvSpPr>
          <p:cNvPr id="39" name="Google Shape;3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f864d8dd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f864d8d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Micheal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a8a6a40e_1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0a8a6a40e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0a8a6a40e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0a8a6a4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a8a6a40e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a8a6a40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0a8a6a40e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0a8a6a40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0a8a6a40e_1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0a8a6a40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0a8a6a40e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0a8a6a40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0a8a6a40e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0a8a6a40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a8a6a40e_1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a8a6a40e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0a8a6a40e_1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0a8a6a40e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Everyone</a:t>
            </a:r>
            <a:endParaRPr/>
          </a:p>
        </p:txBody>
      </p:sp>
      <p:sp>
        <p:nvSpPr>
          <p:cNvPr id="46" name="Google Shape;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0a8a6a40e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0a8a6a40e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f62e56e54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f62e56e5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/>
              <a:t>Luis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/>
              <a:t>Transmittance - light that goes through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SHGC - solar heat that it gains and transmits inside a 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Featured Wall → in the lobby for directory and behind </a:t>
            </a:r>
            <a:r>
              <a:rPr lang="en-US"/>
              <a:t>reception (for aesthetics) 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make into separate slides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VCT- economically </a:t>
            </a:r>
            <a:r>
              <a:rPr lang="en-US"/>
              <a:t>feasible</a:t>
            </a:r>
            <a:r>
              <a:rPr lang="en-US"/>
              <a:t> and easy to clean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/>
              <a:t>Polished Concrete has a nice finish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4f864d8dd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4f864d8dd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angel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f62e56e54_3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f62e56e54_3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building is old and it uses a lot of electricity, the cost of replacing the mechanical components will pay off in the long run by energy efficiency, safety, and effectiveness. New air handling unit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fa65a380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fa65a38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ailyn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Non-Potable water toilets and irrigation systems can conserve thousands of gallons of water. 4% of water in Phoenix is nonpotable water now and we want to use it if it is 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fa65a380f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fa65a380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f864d8dd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f864d8d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fa65a380f_4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fa65a380f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 on this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cca4d7afc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cca4d7af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ailyn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cca4d7afc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cca4d7af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Angel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angel</a:t>
            </a:r>
            <a:endParaRPr/>
          </a:p>
        </p:txBody>
      </p:sp>
      <p:sp>
        <p:nvSpPr>
          <p:cNvPr id="61" name="Google Shape;6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4cca4d7afc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4cca4d7af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Luis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Luis</a:t>
            </a:r>
            <a:endParaRPr/>
          </a:p>
        </p:txBody>
      </p:sp>
      <p:sp>
        <p:nvSpPr>
          <p:cNvPr id="301" name="Google Shape;30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Angel</a:t>
            </a:r>
            <a:endParaRPr/>
          </a:p>
        </p:txBody>
      </p:sp>
      <p:sp>
        <p:nvSpPr>
          <p:cNvPr id="76" name="Google Shape;7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ailyn</a:t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f62e56e54_3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f62e56e54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ailyn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f62e56e54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f62e56e54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f62e56e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daniela</a:t>
            </a:r>
            <a:endParaRPr/>
          </a:p>
        </p:txBody>
      </p:sp>
      <p:sp>
        <p:nvSpPr>
          <p:cNvPr id="113" name="Google Shape;113;g4f62e56e54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f864d8dd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f864d8dd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Michael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623888" y="2926080"/>
            <a:ext cx="5746432" cy="136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3"/>
          <p:cNvSpPr txBox="1"/>
          <p:nvPr>
            <p:ph idx="1" type="body"/>
          </p:nvPr>
        </p:nvSpPr>
        <p:spPr>
          <a:xfrm>
            <a:off x="623888" y="4288156"/>
            <a:ext cx="5746432" cy="7750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i="1" sz="2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8E90"/>
              </a:buClr>
              <a:buSzPts val="2000"/>
              <a:buNone/>
              <a:defRPr sz="2000">
                <a:solidFill>
                  <a:srgbClr val="F38E90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8E90"/>
              </a:buClr>
              <a:buSzPts val="1800"/>
              <a:buNone/>
              <a:defRPr sz="1800">
                <a:solidFill>
                  <a:srgbClr val="F38E90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8E90"/>
              </a:buClr>
              <a:buSzPts val="1600"/>
              <a:buNone/>
              <a:defRPr sz="1600">
                <a:solidFill>
                  <a:srgbClr val="F38E90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8E90"/>
              </a:buClr>
              <a:buSzPts val="1600"/>
              <a:buNone/>
              <a:defRPr sz="1600">
                <a:solidFill>
                  <a:srgbClr val="F38E90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8E90"/>
              </a:buClr>
              <a:buSzPts val="1600"/>
              <a:buNone/>
              <a:defRPr sz="1600">
                <a:solidFill>
                  <a:srgbClr val="F38E90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8E90"/>
              </a:buClr>
              <a:buSzPts val="1600"/>
              <a:buNone/>
              <a:defRPr sz="1600">
                <a:solidFill>
                  <a:srgbClr val="F38E90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8E90"/>
              </a:buClr>
              <a:buSzPts val="1600"/>
              <a:buNone/>
              <a:defRPr sz="1600">
                <a:solidFill>
                  <a:srgbClr val="F38E90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38E90"/>
              </a:buClr>
              <a:buSzPts val="1600"/>
              <a:buNone/>
              <a:defRPr sz="1600">
                <a:solidFill>
                  <a:srgbClr val="F38E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67360" y="365127"/>
            <a:ext cx="7914640" cy="77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01040" y="1381760"/>
            <a:ext cx="7680960" cy="4795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67360" y="365127"/>
            <a:ext cx="7914640" cy="77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772160" y="1439544"/>
            <a:ext cx="3742690" cy="4605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 sz="22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29150" y="1439544"/>
            <a:ext cx="3752850" cy="4605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 sz="22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idx="1" type="body"/>
          </p:nvPr>
        </p:nvSpPr>
        <p:spPr>
          <a:xfrm>
            <a:off x="772160" y="1439544"/>
            <a:ext cx="3742690" cy="5518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1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" name="Google Shape;21;p6"/>
          <p:cNvSpPr txBox="1"/>
          <p:nvPr>
            <p:ph idx="2" type="body"/>
          </p:nvPr>
        </p:nvSpPr>
        <p:spPr>
          <a:xfrm>
            <a:off x="772160" y="2147935"/>
            <a:ext cx="3742690" cy="389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 sz="22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3" type="body"/>
          </p:nvPr>
        </p:nvSpPr>
        <p:spPr>
          <a:xfrm>
            <a:off x="4629150" y="1439544"/>
            <a:ext cx="3752849" cy="5518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1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3" name="Google Shape;23;p6"/>
          <p:cNvSpPr txBox="1"/>
          <p:nvPr>
            <p:ph idx="4" type="body"/>
          </p:nvPr>
        </p:nvSpPr>
        <p:spPr>
          <a:xfrm>
            <a:off x="4629150" y="2147935"/>
            <a:ext cx="3752849" cy="389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200"/>
              <a:buChar char="•"/>
              <a:defRPr sz="22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467360" y="365127"/>
            <a:ext cx="7914640" cy="77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467360" y="365127"/>
            <a:ext cx="7914640" cy="77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4629150" y="1439544"/>
            <a:ext cx="3752849" cy="5518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1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" name="Google Shape;28;p7"/>
          <p:cNvSpPr txBox="1"/>
          <p:nvPr>
            <p:ph idx="2" type="body"/>
          </p:nvPr>
        </p:nvSpPr>
        <p:spPr>
          <a:xfrm>
            <a:off x="4629150" y="2147888"/>
            <a:ext cx="3752850" cy="3897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623888" y="2773680"/>
            <a:ext cx="5939472" cy="1818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>
  <p:cSld name="Call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629840" y="497840"/>
            <a:ext cx="3586559" cy="853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eorgia"/>
              <a:buNone/>
              <a:defRPr b="0" i="1" sz="2000"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629841" y="1605279"/>
            <a:ext cx="3586558" cy="42637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cxnSp>
        <p:nvCxnSpPr>
          <p:cNvPr id="34" name="Google Shape;34;p9"/>
          <p:cNvCxnSpPr/>
          <p:nvPr/>
        </p:nvCxnSpPr>
        <p:spPr>
          <a:xfrm>
            <a:off x="629840" y="1397724"/>
            <a:ext cx="3586559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4876801" y="1605281"/>
            <a:ext cx="3850640" cy="4263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i="1" sz="2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7360" y="365127"/>
            <a:ext cx="7914640" cy="77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1040" y="1381760"/>
            <a:ext cx="7680960" cy="4795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6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7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Relationship Id="rId5" Type="http://schemas.openxmlformats.org/officeDocument/2006/relationships/image" Target="../media/image65.jpg"/><Relationship Id="rId6" Type="http://schemas.openxmlformats.org/officeDocument/2006/relationships/image" Target="../media/image7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3.png"/><Relationship Id="rId4" Type="http://schemas.openxmlformats.org/officeDocument/2006/relationships/image" Target="../media/image50.png"/><Relationship Id="rId5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Relationship Id="rId4" Type="http://schemas.openxmlformats.org/officeDocument/2006/relationships/image" Target="../media/image7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6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jpg"/><Relationship Id="rId4" Type="http://schemas.openxmlformats.org/officeDocument/2006/relationships/image" Target="../media/image13.png"/><Relationship Id="rId5" Type="http://schemas.openxmlformats.org/officeDocument/2006/relationships/image" Target="../media/image33.jpg"/><Relationship Id="rId6" Type="http://schemas.openxmlformats.org/officeDocument/2006/relationships/image" Target="../media/image6.png"/><Relationship Id="rId7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623888" y="2608445"/>
            <a:ext cx="5746432" cy="1362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0" lang="en-US" sz="48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Nouvelle </a:t>
            </a:r>
            <a:r>
              <a:rPr b="0" lang="en-US" sz="48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Vie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623904" y="3970525"/>
            <a:ext cx="7705800" cy="7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i="0" lang="en-US" sz="24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Angel </a:t>
            </a:r>
            <a:r>
              <a:rPr i="0" lang="en-US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Cosio</a:t>
            </a:r>
            <a:r>
              <a:rPr i="0" lang="en-US" sz="24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i="0" lang="en-US" sz="24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i="0" lang="en-US" sz="24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 Daniela </a:t>
            </a:r>
            <a:r>
              <a:rPr i="0" lang="en-US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Sanchez</a:t>
            </a:r>
            <a:r>
              <a:rPr i="0" lang="en-US" sz="24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   Ailyn </a:t>
            </a:r>
            <a:r>
              <a:rPr i="0" lang="en-US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Melendrez</a:t>
            </a:r>
            <a:r>
              <a:rPr i="0" lang="en-US" sz="24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2400">
              <a:solidFill>
                <a:srgbClr val="F3F3F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i="0" lang="en-US" sz="24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Michael </a:t>
            </a:r>
            <a:r>
              <a:rPr i="0" lang="en-US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To</a:t>
            </a:r>
            <a:r>
              <a:rPr i="0" lang="en-US" sz="2400">
                <a:solidFill>
                  <a:srgbClr val="F3F3F3"/>
                </a:solidFill>
                <a:latin typeface="Raleway"/>
                <a:ea typeface="Raleway"/>
                <a:cs typeface="Raleway"/>
                <a:sym typeface="Raleway"/>
              </a:rPr>
              <a:t>   Luis </a:t>
            </a:r>
            <a:r>
              <a:rPr i="0" lang="en-US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Cano Vazquez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3" name="Google Shape;4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0210" y="5499652"/>
            <a:ext cx="1673790" cy="138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SketchUp Model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50" y="3644020"/>
            <a:ext cx="3766676" cy="211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600" y="4201325"/>
            <a:ext cx="2775926" cy="156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5">
            <a:alphaModFix/>
          </a:blip>
          <a:srcRect b="0" l="0" r="0" t="19191"/>
          <a:stretch/>
        </p:blipFill>
        <p:spPr>
          <a:xfrm>
            <a:off x="4373125" y="1544502"/>
            <a:ext cx="3766674" cy="171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 rotWithShape="1">
          <a:blip r:embed="rId6">
            <a:alphaModFix/>
          </a:blip>
          <a:srcRect b="0" l="0" r="15725" t="45295"/>
          <a:stretch/>
        </p:blipFill>
        <p:spPr>
          <a:xfrm>
            <a:off x="674352" y="1640900"/>
            <a:ext cx="3414250" cy="17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4629150" y="1439544"/>
            <a:ext cx="3752700" cy="551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2" type="body"/>
          </p:nvPr>
        </p:nvSpPr>
        <p:spPr>
          <a:xfrm>
            <a:off x="4629150" y="2147888"/>
            <a:ext cx="3752700" cy="389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0" l="0" r="24998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758050" y="3001200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0" r="23336" t="0"/>
          <a:stretch/>
        </p:blipFill>
        <p:spPr>
          <a:xfrm>
            <a:off x="0" y="13850"/>
            <a:ext cx="9144000" cy="68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931425"/>
            <a:ext cx="9144001" cy="4995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23336" t="0"/>
          <a:stretch/>
        </p:blipFill>
        <p:spPr>
          <a:xfrm>
            <a:off x="0" y="13850"/>
            <a:ext cx="9144000" cy="68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2200"/>
            <a:ext cx="9144000" cy="501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23336" t="0"/>
          <a:stretch/>
        </p:blipFill>
        <p:spPr>
          <a:xfrm>
            <a:off x="0" y="13850"/>
            <a:ext cx="9144000" cy="68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9975"/>
            <a:ext cx="9144001" cy="499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5"/>
          <p:cNvPicPr preferRelativeResize="0"/>
          <p:nvPr/>
        </p:nvPicPr>
        <p:blipFill rotWithShape="1">
          <a:blip r:embed="rId3">
            <a:alphaModFix/>
          </a:blip>
          <a:srcRect b="0" l="0" r="23336" t="0"/>
          <a:stretch/>
        </p:blipFill>
        <p:spPr>
          <a:xfrm>
            <a:off x="0" y="13850"/>
            <a:ext cx="9144000" cy="68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0373"/>
            <a:ext cx="9144001" cy="503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 rotWithShape="1">
          <a:blip r:embed="rId3">
            <a:alphaModFix/>
          </a:blip>
          <a:srcRect b="0" l="0" r="23336" t="0"/>
          <a:stretch/>
        </p:blipFill>
        <p:spPr>
          <a:xfrm>
            <a:off x="0" y="13850"/>
            <a:ext cx="9144000" cy="68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9613"/>
            <a:ext cx="9144000" cy="5012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23336" t="0"/>
          <a:stretch/>
        </p:blipFill>
        <p:spPr>
          <a:xfrm>
            <a:off x="0" y="13850"/>
            <a:ext cx="9144000" cy="68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2700"/>
            <a:ext cx="9144000" cy="5012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0" l="0" r="23336" t="0"/>
          <a:stretch/>
        </p:blipFill>
        <p:spPr>
          <a:xfrm>
            <a:off x="0" y="13850"/>
            <a:ext cx="9144000" cy="68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17450"/>
            <a:ext cx="9144000" cy="502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0" l="0" r="23336" t="0"/>
          <a:stretch/>
        </p:blipFill>
        <p:spPr>
          <a:xfrm>
            <a:off x="0" y="13850"/>
            <a:ext cx="9144000" cy="68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4">
            <a:alphaModFix/>
          </a:blip>
          <a:srcRect b="1506" l="0" r="0" t="0"/>
          <a:stretch/>
        </p:blipFill>
        <p:spPr>
          <a:xfrm>
            <a:off x="0" y="950700"/>
            <a:ext cx="9143999" cy="49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Team </a:t>
            </a:r>
            <a:r>
              <a:rPr lang="en-US">
                <a:latin typeface="Average"/>
                <a:ea typeface="Average"/>
                <a:cs typeface="Average"/>
                <a:sym typeface="Average"/>
              </a:rPr>
              <a:t>Members</a:t>
            </a:r>
            <a:r>
              <a:rPr lang="en-US"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49" name="Google Shape;49;p12"/>
          <p:cNvPicPr preferRelativeResize="0"/>
          <p:nvPr/>
        </p:nvPicPr>
        <p:blipFill rotWithShape="1">
          <a:blip r:embed="rId3">
            <a:alphaModFix/>
          </a:blip>
          <a:srcRect b="12906" l="2770" r="6088" t="8254"/>
          <a:stretch/>
        </p:blipFill>
        <p:spPr>
          <a:xfrm>
            <a:off x="695950" y="2660125"/>
            <a:ext cx="1500217" cy="181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013" y="2645625"/>
            <a:ext cx="1377226" cy="18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5050" y="2651831"/>
            <a:ext cx="1440425" cy="1800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0413" y="2651847"/>
            <a:ext cx="1440425" cy="180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 rotWithShape="1">
          <a:blip r:embed="rId7">
            <a:alphaModFix/>
          </a:blip>
          <a:srcRect b="8781" l="11713" r="14474" t="22181"/>
          <a:stretch/>
        </p:blipFill>
        <p:spPr>
          <a:xfrm>
            <a:off x="2310900" y="2649700"/>
            <a:ext cx="1440399" cy="18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/>
          <p:nvPr/>
        </p:nvSpPr>
        <p:spPr>
          <a:xfrm>
            <a:off x="715088" y="4562975"/>
            <a:ext cx="1377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LUIS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5" name="Google Shape;55;p12"/>
          <p:cNvSpPr txBox="1"/>
          <p:nvPr/>
        </p:nvSpPr>
        <p:spPr>
          <a:xfrm>
            <a:off x="6865450" y="4562975"/>
            <a:ext cx="1440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MICHAEL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6" name="Google Shape;56;p12"/>
          <p:cNvSpPr txBox="1"/>
          <p:nvPr/>
        </p:nvSpPr>
        <p:spPr>
          <a:xfrm>
            <a:off x="5315775" y="2000725"/>
            <a:ext cx="1377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DANIELA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7" name="Google Shape;57;p12"/>
          <p:cNvSpPr txBox="1"/>
          <p:nvPr/>
        </p:nvSpPr>
        <p:spPr>
          <a:xfrm>
            <a:off x="3865975" y="4562975"/>
            <a:ext cx="1377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AILYN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58" name="Google Shape;58;p12"/>
          <p:cNvSpPr txBox="1"/>
          <p:nvPr/>
        </p:nvSpPr>
        <p:spPr>
          <a:xfrm>
            <a:off x="2306325" y="2061200"/>
            <a:ext cx="13773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ANGEL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23336" t="0"/>
          <a:stretch/>
        </p:blipFill>
        <p:spPr>
          <a:xfrm>
            <a:off x="0" y="13850"/>
            <a:ext cx="9144000" cy="684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29925"/>
            <a:ext cx="9144001" cy="5011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Finishes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15" name="Google Shape;215;p31"/>
          <p:cNvSpPr txBox="1"/>
          <p:nvPr>
            <p:ph idx="2" type="body"/>
          </p:nvPr>
        </p:nvSpPr>
        <p:spPr>
          <a:xfrm>
            <a:off x="4629250" y="1061975"/>
            <a:ext cx="3527700" cy="516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Glazing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(SNX 62/27)         62% Transmittance              .27 Solar Heat Gain 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Coefficient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Wall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(Generally Drywall) Feature Wall- Filled and Polished Ground Face Masonry Pearl White and Mission White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Flooring                           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Exam rooms and common areas- Rubber Flooring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Storage rooms- 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Ground Polished Concrete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29" y="4539049"/>
            <a:ext cx="3566751" cy="180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399" y="2825163"/>
            <a:ext cx="1961999" cy="164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449" y="1281200"/>
            <a:ext cx="1962001" cy="147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7250" y="1281200"/>
            <a:ext cx="1962001" cy="147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MEP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25" name="Google Shape;225;p32"/>
          <p:cNvSpPr txBox="1"/>
          <p:nvPr/>
        </p:nvSpPr>
        <p:spPr>
          <a:xfrm>
            <a:off x="707500" y="1301800"/>
            <a:ext cx="7112700" cy="42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All mechanical, electrical, and plumbing 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components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 will be replaced as required for new construction.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7834" r="0" t="0"/>
          <a:stretch/>
        </p:blipFill>
        <p:spPr>
          <a:xfrm>
            <a:off x="4778425" y="1974037"/>
            <a:ext cx="3603525" cy="201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500" y="2709600"/>
            <a:ext cx="3218225" cy="19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500" y="3990000"/>
            <a:ext cx="2898140" cy="193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Mechanical cont.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p33"/>
          <p:cNvSpPr txBox="1"/>
          <p:nvPr>
            <p:ph idx="2" type="body"/>
          </p:nvPr>
        </p:nvSpPr>
        <p:spPr>
          <a:xfrm>
            <a:off x="518350" y="1317651"/>
            <a:ext cx="3814500" cy="348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Replace 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air handling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units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Reduce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cost of filtration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Maximize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effectiveness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Less 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energy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-"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HEPA filters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Cooling Tower is </a:t>
            </a: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too expensive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to replace, routine 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maintenance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675" y="3645375"/>
            <a:ext cx="2542008" cy="23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900" y="1290327"/>
            <a:ext cx="2202648" cy="2202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Non-</a:t>
            </a:r>
            <a:r>
              <a:rPr lang="en-US">
                <a:latin typeface="Average"/>
                <a:ea typeface="Average"/>
                <a:cs typeface="Average"/>
                <a:sym typeface="Average"/>
              </a:rPr>
              <a:t>Potable</a:t>
            </a:r>
            <a:r>
              <a:rPr lang="en-US">
                <a:latin typeface="Average"/>
                <a:ea typeface="Average"/>
                <a:cs typeface="Average"/>
                <a:sym typeface="Average"/>
              </a:rPr>
              <a:t> Water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9150" y="2502200"/>
            <a:ext cx="1749036" cy="233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3175" y="2030550"/>
            <a:ext cx="1484850" cy="23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75" y="4056325"/>
            <a:ext cx="3425725" cy="22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4"/>
          <p:cNvSpPr txBox="1"/>
          <p:nvPr/>
        </p:nvSpPr>
        <p:spPr>
          <a:xfrm>
            <a:off x="632025" y="1203475"/>
            <a:ext cx="3425700" cy="27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Non-potable 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has many uses to conserve water through reuse including: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Toilet flushes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Irrigation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Cooling towers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5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Dynamic Glazing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1" name="Google Shape;251;p35"/>
          <p:cNvSpPr txBox="1"/>
          <p:nvPr>
            <p:ph idx="1" type="body"/>
          </p:nvPr>
        </p:nvSpPr>
        <p:spPr>
          <a:xfrm>
            <a:off x="3105150" y="1439544"/>
            <a:ext cx="3752700" cy="551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Perfect for any time of day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52" name="Google Shape;252;p35"/>
          <p:cNvSpPr txBox="1"/>
          <p:nvPr>
            <p:ph idx="2" type="body"/>
          </p:nvPr>
        </p:nvSpPr>
        <p:spPr>
          <a:xfrm>
            <a:off x="3105150" y="2147888"/>
            <a:ext cx="3752700" cy="389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Dynamic glazing will be applied in order to electronically adjust the light transmittance to: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-"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4%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-"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20%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-"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40%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-"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60%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As a result, it minimizes the carbon footprint of the HVAC system, while </a:t>
            </a: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only using as much electricity as a light bulb.</a:t>
            </a:r>
            <a:endParaRPr b="1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53" name="Google Shape;253;p35"/>
          <p:cNvPicPr preferRelativeResize="0"/>
          <p:nvPr/>
        </p:nvPicPr>
        <p:blipFill rotWithShape="1">
          <a:blip r:embed="rId3">
            <a:alphaModFix/>
          </a:blip>
          <a:srcRect b="0" l="0" r="51028" t="0"/>
          <a:stretch/>
        </p:blipFill>
        <p:spPr>
          <a:xfrm>
            <a:off x="571363" y="5071725"/>
            <a:ext cx="1830075" cy="12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b="0" l="50741" r="0" t="0"/>
          <a:stretch/>
        </p:blipFill>
        <p:spPr>
          <a:xfrm>
            <a:off x="565975" y="3810124"/>
            <a:ext cx="1840853" cy="12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 rotWithShape="1">
          <a:blip r:embed="rId5">
            <a:alphaModFix/>
          </a:blip>
          <a:srcRect b="0" l="50741" r="0" t="0"/>
          <a:stretch/>
        </p:blipFill>
        <p:spPr>
          <a:xfrm>
            <a:off x="565975" y="2548525"/>
            <a:ext cx="1840853" cy="12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 rotWithShape="1">
          <a:blip r:embed="rId6">
            <a:alphaModFix/>
          </a:blip>
          <a:srcRect b="0" l="50741" r="0" t="0"/>
          <a:stretch/>
        </p:blipFill>
        <p:spPr>
          <a:xfrm>
            <a:off x="565963" y="1286914"/>
            <a:ext cx="1840850" cy="122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Lighting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475" y="4100425"/>
            <a:ext cx="4115987" cy="19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800" y="1756175"/>
            <a:ext cx="3045150" cy="19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6"/>
          <p:cNvSpPr txBox="1"/>
          <p:nvPr/>
        </p:nvSpPr>
        <p:spPr>
          <a:xfrm>
            <a:off x="782975" y="1716850"/>
            <a:ext cx="4302000" cy="1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Focusing on </a:t>
            </a: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natural light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, the building will consist of a combination of </a:t>
            </a: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tunable white lights 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and </a:t>
            </a: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LED lights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.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75% of the lights will be </a:t>
            </a: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photovoltaic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, using power harvested by the solar panels on the parking lot awning.</a:t>
            </a:r>
            <a:r>
              <a:rPr lang="en-US" sz="1800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800"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Technology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0" name="Google Shape;270;p37"/>
          <p:cNvSpPr txBox="1"/>
          <p:nvPr>
            <p:ph idx="2" type="body"/>
          </p:nvPr>
        </p:nvSpPr>
        <p:spPr>
          <a:xfrm>
            <a:off x="514450" y="1229002"/>
            <a:ext cx="3833400" cy="426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Interactive wall in waiting room</a:t>
            </a:r>
            <a:endParaRPr b="1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-"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health related displays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-"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directory smart maps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Self check-in kiosk </a:t>
            </a:r>
            <a:endParaRPr b="1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verage"/>
              <a:buChar char="-"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with estimated waiting time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6483" r="11864" t="0"/>
          <a:stretch/>
        </p:blipFill>
        <p:spPr>
          <a:xfrm>
            <a:off x="984113" y="3585125"/>
            <a:ext cx="3261875" cy="256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800" y="1595375"/>
            <a:ext cx="2665024" cy="3535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Budget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8" name="Google Shape;278;p38"/>
          <p:cNvSpPr txBox="1"/>
          <p:nvPr>
            <p:ph idx="2" type="body"/>
          </p:nvPr>
        </p:nvSpPr>
        <p:spPr>
          <a:xfrm>
            <a:off x="629450" y="1412078"/>
            <a:ext cx="3752700" cy="48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We’re under budget!</a:t>
            </a:r>
            <a:endParaRPr b="1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Total budget $21 million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Interior expenses</a:t>
            </a:r>
            <a:endParaRPr u="sng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$14,400,000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Exterior expenses</a:t>
            </a:r>
            <a:endParaRPr u="sng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	$590,000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Total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	$15,000,000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C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ontingency: 4%-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$ </a:t>
            </a:r>
            <a:r>
              <a:rPr lang="en-US" u="sng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750,000</a:t>
            </a:r>
            <a:endParaRPr u="sng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Remaining $5,304,000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79" name="Google Shape;2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275" y="1230775"/>
            <a:ext cx="5410101" cy="356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275" y="4798800"/>
            <a:ext cx="5410100" cy="238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Schedule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 b="0" l="0" r="76494" t="0"/>
          <a:stretch/>
        </p:blipFill>
        <p:spPr>
          <a:xfrm>
            <a:off x="3221302" y="1321425"/>
            <a:ext cx="1428697" cy="38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 rotWithShape="1">
          <a:blip r:embed="rId3">
            <a:alphaModFix/>
          </a:blip>
          <a:srcRect b="0" l="40162" r="0" t="0"/>
          <a:stretch/>
        </p:blipFill>
        <p:spPr>
          <a:xfrm>
            <a:off x="4649998" y="1321425"/>
            <a:ext cx="3637029" cy="38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714600" y="1452275"/>
            <a:ext cx="2581800" cy="16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Start date: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February 15, 2019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Demolition: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March 15, 2019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Finishes: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June 6, 2019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End Date: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 July 22, 2019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467360" y="365127"/>
            <a:ext cx="7914640" cy="77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Site Location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4195050" y="1137925"/>
            <a:ext cx="909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North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 rotWithShape="1">
          <a:blip r:embed="rId3">
            <a:alphaModFix/>
          </a:blip>
          <a:srcRect b="0" l="1587" r="1587" t="0"/>
          <a:stretch/>
        </p:blipFill>
        <p:spPr>
          <a:xfrm>
            <a:off x="3356200" y="1553850"/>
            <a:ext cx="2431598" cy="14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/>
        </p:nvSpPr>
        <p:spPr>
          <a:xfrm>
            <a:off x="4090950" y="5947300"/>
            <a:ext cx="962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South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375" y="3049475"/>
            <a:ext cx="2369629" cy="14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 rotWithShape="1">
          <a:blip r:embed="rId5">
            <a:alphaModFix/>
          </a:blip>
          <a:srcRect b="27881" l="4230" r="20086" t="0"/>
          <a:stretch/>
        </p:blipFill>
        <p:spPr>
          <a:xfrm>
            <a:off x="3356200" y="4644326"/>
            <a:ext cx="2536299" cy="135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3303851" y="3049475"/>
            <a:ext cx="2536299" cy="147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/>
        </p:nvSpPr>
        <p:spPr>
          <a:xfrm>
            <a:off x="3549725" y="3559875"/>
            <a:ext cx="9621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Macys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6847875" y="4577800"/>
            <a:ext cx="9093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East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1503275" y="4577800"/>
            <a:ext cx="7539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West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349" y="2966525"/>
            <a:ext cx="2528497" cy="16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0"/>
          <p:cNvPicPr preferRelativeResize="0"/>
          <p:nvPr/>
        </p:nvPicPr>
        <p:blipFill rotWithShape="1">
          <a:blip r:embed="rId3">
            <a:alphaModFix/>
          </a:blip>
          <a:srcRect b="0" l="0" r="0" t="12755"/>
          <a:stretch/>
        </p:blipFill>
        <p:spPr>
          <a:xfrm>
            <a:off x="467350" y="4223500"/>
            <a:ext cx="6390650" cy="22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Recap slide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933900" y="1547050"/>
            <a:ext cx="3446100" cy="42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Sustainability inside and out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Photovoltaic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 panels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Non-potable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 water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Efficient mechanical, plumbing, finishes 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Water efficient plumbing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New air handling unit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LED lighting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5635600" y="1556025"/>
            <a:ext cx="3538500" cy="3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Natural lights</a:t>
            </a:r>
            <a:endParaRPr b="1"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verage"/>
              <a:buChar char="-"/>
            </a:pPr>
            <a:r>
              <a:rPr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Skylights 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verage"/>
              <a:buChar char="-"/>
            </a:pPr>
            <a:r>
              <a:rPr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Glazed windows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Technology</a:t>
            </a:r>
            <a:endParaRPr b="1"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verage"/>
              <a:buChar char="-"/>
            </a:pPr>
            <a:r>
              <a:rPr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Interactive walls 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verage"/>
              <a:buChar char="-"/>
            </a:pPr>
            <a:r>
              <a:rPr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Check in kiosks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b="0" l="55860" r="13569" t="54149"/>
          <a:stretch/>
        </p:blipFill>
        <p:spPr>
          <a:xfrm flipH="1">
            <a:off x="6618375" y="5283500"/>
            <a:ext cx="2057400" cy="11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/>
          <p:nvPr/>
        </p:nvSpPr>
        <p:spPr>
          <a:xfrm>
            <a:off x="7469425" y="5225675"/>
            <a:ext cx="912600" cy="272400"/>
          </a:xfrm>
          <a:prstGeom prst="diagStripe">
            <a:avLst>
              <a:gd fmla="val 50000" name="adj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idx="4294967295" type="title"/>
          </p:nvPr>
        </p:nvSpPr>
        <p:spPr>
          <a:xfrm>
            <a:off x="2778740" y="3002252"/>
            <a:ext cx="35865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Georgia"/>
              <a:buNone/>
            </a:pPr>
            <a:r>
              <a:rPr lang="en-US"/>
              <a:t>Merci beaucoup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467360" y="365127"/>
            <a:ext cx="7914640" cy="77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Guiding Principles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5472825" y="1896150"/>
            <a:ext cx="3226500" cy="30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Copious amounts of </a:t>
            </a: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natural light 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Nature 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incorporated in our theme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Efficient lobby and waiting areas to ensure </a:t>
            </a: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speedy</a:t>
            </a:r>
            <a:r>
              <a:rPr b="1" lang="en-US" sz="1800">
                <a:solidFill>
                  <a:srgbClr val="38761D"/>
                </a:solidFill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service </a:t>
            </a:r>
            <a:endParaRPr b="1"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US" sz="1800">
                <a:latin typeface="Average"/>
                <a:ea typeface="Average"/>
                <a:cs typeface="Average"/>
                <a:sym typeface="Average"/>
              </a:rPr>
              <a:t>Environmental 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awareness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3">
            <a:alphaModFix/>
          </a:blip>
          <a:srcRect b="0" l="16647" r="16654" t="0"/>
          <a:stretch/>
        </p:blipFill>
        <p:spPr>
          <a:xfrm>
            <a:off x="596600" y="1349811"/>
            <a:ext cx="2337700" cy="233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4">
            <a:alphaModFix/>
          </a:blip>
          <a:srcRect b="0" l="21929" r="21929" t="0"/>
          <a:stretch/>
        </p:blipFill>
        <p:spPr>
          <a:xfrm>
            <a:off x="3135125" y="1349811"/>
            <a:ext cx="2337701" cy="2337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5">
            <a:alphaModFix/>
          </a:blip>
          <a:srcRect b="0" l="25345" r="25345" t="0"/>
          <a:stretch/>
        </p:blipFill>
        <p:spPr>
          <a:xfrm>
            <a:off x="3135125" y="3899425"/>
            <a:ext cx="2337699" cy="23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 rotWithShape="1">
          <a:blip r:embed="rId6">
            <a:alphaModFix/>
          </a:blip>
          <a:srcRect b="0" l="16621" r="16627" t="0"/>
          <a:stretch/>
        </p:blipFill>
        <p:spPr>
          <a:xfrm>
            <a:off x="596600" y="3899425"/>
            <a:ext cx="2337699" cy="2337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467360" y="365127"/>
            <a:ext cx="7914640" cy="77279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Sustainability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916525" y="1464000"/>
            <a:ext cx="3636000" cy="39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latin typeface="Average"/>
                <a:ea typeface="Average"/>
                <a:cs typeface="Average"/>
                <a:sym typeface="Average"/>
              </a:rPr>
              <a:t>Water Efficiency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: low-flow plumbing and native plants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u="sng">
                <a:latin typeface="Average"/>
                <a:ea typeface="Average"/>
                <a:cs typeface="Average"/>
                <a:sym typeface="Average"/>
              </a:rPr>
              <a:t>Energy Efficiency: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 LED lights and HVAC systems)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800" u="sng">
                <a:latin typeface="Average"/>
                <a:ea typeface="Average"/>
                <a:cs typeface="Average"/>
                <a:sym typeface="Average"/>
              </a:rPr>
              <a:t>Materials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: local materials and products, and recycle conscious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800" u="sng">
                <a:latin typeface="Average"/>
                <a:ea typeface="Average"/>
                <a:cs typeface="Average"/>
                <a:sym typeface="Average"/>
              </a:rPr>
              <a:t>Indoor Environment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: Feature as much daylight in building, low emitting VOC materials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50" y="4568563"/>
            <a:ext cx="2176500" cy="141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7775" y="4590603"/>
            <a:ext cx="1968750" cy="137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804" y="1464375"/>
            <a:ext cx="3059725" cy="294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Restroom </a:t>
            </a:r>
            <a:r>
              <a:rPr lang="en-US">
                <a:latin typeface="Average"/>
                <a:ea typeface="Average"/>
                <a:cs typeface="Average"/>
                <a:sym typeface="Average"/>
              </a:rPr>
              <a:t>Sustainability</a:t>
            </a:r>
            <a:r>
              <a:rPr lang="en-US">
                <a:latin typeface="Average"/>
                <a:ea typeface="Average"/>
                <a:cs typeface="Average"/>
                <a:sym typeface="Average"/>
              </a:rPr>
              <a:t>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8" name="Google Shape;98;p16"/>
          <p:cNvSpPr txBox="1"/>
          <p:nvPr>
            <p:ph idx="2" type="body"/>
          </p:nvPr>
        </p:nvSpPr>
        <p:spPr>
          <a:xfrm>
            <a:off x="582275" y="1137913"/>
            <a:ext cx="3752700" cy="389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Toilets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: Low Flow Toilets  Save up to 60% 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Faucets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: Watersense Faucets Save up to 700 Gallons per faucet per Year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Air Dry</a:t>
            </a:r>
            <a:r>
              <a:rPr lang="en-US" u="sng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:</a:t>
            </a:r>
            <a:r>
              <a:rPr lang="en-US">
                <a:solidFill>
                  <a:srgbClr val="000000"/>
                </a:solidFill>
                <a:latin typeface="Average"/>
                <a:ea typeface="Average"/>
                <a:cs typeface="Average"/>
                <a:sym typeface="Average"/>
              </a:rPr>
              <a:t> Airblade Hand Dryers Conserves 69% of energy Completely replaces paper towels</a:t>
            </a:r>
            <a:endParaRPr>
              <a:solidFill>
                <a:srgbClr val="00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b="0" l="25695" r="25060" t="0"/>
          <a:stretch/>
        </p:blipFill>
        <p:spPr>
          <a:xfrm>
            <a:off x="7185025" y="2983575"/>
            <a:ext cx="1196923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9000" y="3384650"/>
            <a:ext cx="24305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000" y="1501974"/>
            <a:ext cx="3875300" cy="14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Inspiration (Interior)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75" y="1273150"/>
            <a:ext cx="1919801" cy="2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75" y="4200964"/>
            <a:ext cx="3695099" cy="207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4690600" y="3450175"/>
            <a:ext cx="36228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Modern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Clean and 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pristine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Spacious seating areas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Attention drawing and direct lobby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Comforting environment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3038" y="1334525"/>
            <a:ext cx="2785725" cy="191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Inspiration</a:t>
            </a:r>
            <a:r>
              <a:rPr lang="en-US">
                <a:latin typeface="Average"/>
                <a:ea typeface="Average"/>
                <a:cs typeface="Average"/>
                <a:sym typeface="Average"/>
              </a:rPr>
              <a:t> </a:t>
            </a:r>
            <a:r>
              <a:rPr lang="en-US">
                <a:latin typeface="Average"/>
                <a:ea typeface="Average"/>
                <a:cs typeface="Average"/>
                <a:sym typeface="Average"/>
              </a:rPr>
              <a:t>(Exterior)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7641" l="0" r="0" t="7641"/>
          <a:stretch/>
        </p:blipFill>
        <p:spPr>
          <a:xfrm>
            <a:off x="660696" y="1358827"/>
            <a:ext cx="3291130" cy="185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8525" y="3993350"/>
            <a:ext cx="3263586" cy="21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3525" y="1358825"/>
            <a:ext cx="2961750" cy="22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700" y="3303550"/>
            <a:ext cx="1919549" cy="28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6002100" y="3722725"/>
            <a:ext cx="2253600" cy="2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Futuristic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Glass Doors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Glass walls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Geometrical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67360" y="365127"/>
            <a:ext cx="79146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rage"/>
                <a:ea typeface="Average"/>
                <a:cs typeface="Average"/>
                <a:sym typeface="Average"/>
              </a:rPr>
              <a:t>Structural Layout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449175" y="1309400"/>
            <a:ext cx="3849600" cy="26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Existing building (same foundation) 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Structural 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lintel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 beam with windows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rage"/>
              <a:buChar char="-"/>
            </a:pP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A new wall 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separating</a:t>
            </a:r>
            <a:r>
              <a:rPr lang="en-US" sz="1800">
                <a:latin typeface="Average"/>
                <a:ea typeface="Average"/>
                <a:cs typeface="Average"/>
                <a:sym typeface="Average"/>
              </a:rPr>
              <a:t> physical therapy section 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24052" r="0" t="15311"/>
          <a:stretch/>
        </p:blipFill>
        <p:spPr>
          <a:xfrm>
            <a:off x="1055962" y="4624300"/>
            <a:ext cx="2735250" cy="170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4550" l="17310" r="14593" t="15748"/>
          <a:stretch/>
        </p:blipFill>
        <p:spPr>
          <a:xfrm>
            <a:off x="633125" y="1309400"/>
            <a:ext cx="3580925" cy="3143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676" y="3966800"/>
            <a:ext cx="3032600" cy="17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undt Colors">
      <a:dk1>
        <a:srgbClr val="EF373E"/>
      </a:dk1>
      <a:lt1>
        <a:srgbClr val="FFFFFF"/>
      </a:lt1>
      <a:dk2>
        <a:srgbClr val="6D6E71"/>
      </a:dk2>
      <a:lt2>
        <a:srgbClr val="B7BABC"/>
      </a:lt2>
      <a:accent1>
        <a:srgbClr val="898A8D"/>
      </a:accent1>
      <a:accent2>
        <a:srgbClr val="004879"/>
      </a:accent2>
      <a:accent3>
        <a:srgbClr val="4D7F71"/>
      </a:accent3>
      <a:accent4>
        <a:srgbClr val="9E925E"/>
      </a:accent4>
      <a:accent5>
        <a:srgbClr val="DAC556"/>
      </a:accent5>
      <a:accent6>
        <a:srgbClr val="000000"/>
      </a:accent6>
      <a:hlink>
        <a:srgbClr val="004879"/>
      </a:hlink>
      <a:folHlink>
        <a:srgbClr val="4D7F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